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0" r:id="rId4"/>
  </p:sldMasterIdLst>
  <p:sldIdLst>
    <p:sldId id="256" r:id="rId5"/>
  </p:sldIdLst>
  <p:sldSz cx="5759450" cy="431958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EB8"/>
    <a:srgbClr val="41B6E6"/>
    <a:srgbClr val="00A9CE"/>
    <a:srgbClr val="003087"/>
    <a:srgbClr val="0072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89" d="100"/>
          <a:sy n="89" d="100"/>
        </p:scale>
        <p:origin x="78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blue and white circles with white text&#10;&#10;Description automatically generated">
            <a:extLst>
              <a:ext uri="{FF2B5EF4-FFF2-40B4-BE49-F238E27FC236}">
                <a16:creationId xmlns:a16="http://schemas.microsoft.com/office/drawing/2014/main" id="{CC3D4260-262B-CFEC-5A5F-2844767578A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759450" cy="431958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9227221-2BF6-FBFD-7413-691CFF61C406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4260" y="8826"/>
            <a:ext cx="1246875" cy="767927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5EDC295C-40E6-01A4-668A-0B5D5E68775C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41" y="3535798"/>
            <a:ext cx="795646" cy="726946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65B9FC61-88CB-F5F4-7DE6-25BE4F48446A}"/>
              </a:ext>
            </a:extLst>
          </p:cNvPr>
          <p:cNvSpPr/>
          <p:nvPr userDrawn="1"/>
        </p:nvSpPr>
        <p:spPr>
          <a:xfrm>
            <a:off x="18315" y="56844"/>
            <a:ext cx="2213811" cy="54743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DA29EA5E-CB24-D450-C995-4B2823947DB6}"/>
              </a:ext>
            </a:extLst>
          </p:cNvPr>
          <p:cNvSpPr/>
          <p:nvPr userDrawn="1"/>
        </p:nvSpPr>
        <p:spPr>
          <a:xfrm>
            <a:off x="673768" y="1022683"/>
            <a:ext cx="1888958" cy="185888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1DD4602F-4BC8-D037-2578-9D5E97BB8DCF}"/>
              </a:ext>
            </a:extLst>
          </p:cNvPr>
          <p:cNvSpPr/>
          <p:nvPr userDrawn="1"/>
        </p:nvSpPr>
        <p:spPr>
          <a:xfrm>
            <a:off x="3196726" y="1158165"/>
            <a:ext cx="1888958" cy="185888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4CD77C0-02A8-86FC-2F8B-3B00291114CB}"/>
              </a:ext>
            </a:extLst>
          </p:cNvPr>
          <p:cNvSpPr txBox="1"/>
          <p:nvPr userDrawn="1"/>
        </p:nvSpPr>
        <p:spPr>
          <a:xfrm>
            <a:off x="234624" y="401603"/>
            <a:ext cx="20726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 Said…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F9BAF68-E688-A790-5A3F-721F1D93142F}"/>
              </a:ext>
            </a:extLst>
          </p:cNvPr>
          <p:cNvSpPr txBox="1"/>
          <p:nvPr userDrawn="1"/>
        </p:nvSpPr>
        <p:spPr>
          <a:xfrm>
            <a:off x="2757246" y="401212"/>
            <a:ext cx="18267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…We Did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9BBB70F-F5C3-A454-4397-D60C7828E25A}"/>
              </a:ext>
            </a:extLst>
          </p:cNvPr>
          <p:cNvSpPr/>
          <p:nvPr userDrawn="1"/>
        </p:nvSpPr>
        <p:spPr>
          <a:xfrm>
            <a:off x="0" y="4262744"/>
            <a:ext cx="5759450" cy="113688"/>
          </a:xfrm>
          <a:prstGeom prst="rect">
            <a:avLst/>
          </a:prstGeom>
          <a:solidFill>
            <a:srgbClr val="0030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23455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blue and white circles with white text&#10;&#10;Description automatically generated">
            <a:extLst>
              <a:ext uri="{FF2B5EF4-FFF2-40B4-BE49-F238E27FC236}">
                <a16:creationId xmlns:a16="http://schemas.microsoft.com/office/drawing/2014/main" id="{5B0ED535-9330-CA79-F211-A62759A2FC9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759450" cy="4319588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E3A72DBC-65FA-31DC-F2D3-1C11690AB099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4266" y="20858"/>
            <a:ext cx="1246875" cy="76792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0EC5CDD4-21A0-2218-8CB6-E6832F8CAA7B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89" y="3529782"/>
            <a:ext cx="795646" cy="7269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41452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2" r:id="rId1"/>
  </p:sldLayoutIdLst>
  <p:txStyles>
    <p:titleStyle>
      <a:lvl1pPr algn="l" defTabSz="575981" rtl="0" eaLnBrk="1" latinLnBrk="0" hangingPunct="1">
        <a:lnSpc>
          <a:spcPct val="90000"/>
        </a:lnSpc>
        <a:spcBef>
          <a:spcPct val="0"/>
        </a:spcBef>
        <a:buNone/>
        <a:defRPr sz="277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43995" indent="-143995" algn="l" defTabSz="575981" rtl="0" eaLnBrk="1" latinLnBrk="0" hangingPunct="1">
        <a:lnSpc>
          <a:spcPct val="90000"/>
        </a:lnSpc>
        <a:spcBef>
          <a:spcPts val="630"/>
        </a:spcBef>
        <a:buFont typeface="Arial" panose="020B0604020202020204" pitchFamily="34" charset="0"/>
        <a:buChar char="•"/>
        <a:defRPr sz="1764" kern="1200">
          <a:solidFill>
            <a:schemeClr val="tx1"/>
          </a:solidFill>
          <a:latin typeface="+mn-lt"/>
          <a:ea typeface="+mn-ea"/>
          <a:cs typeface="+mn-cs"/>
        </a:defRPr>
      </a:lvl1pPr>
      <a:lvl2pPr marL="431985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512" kern="1200">
          <a:solidFill>
            <a:schemeClr val="tx1"/>
          </a:solidFill>
          <a:latin typeface="+mn-lt"/>
          <a:ea typeface="+mn-ea"/>
          <a:cs typeface="+mn-cs"/>
        </a:defRPr>
      </a:lvl2pPr>
      <a:lvl3pPr marL="719976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260" kern="1200">
          <a:solidFill>
            <a:schemeClr val="tx1"/>
          </a:solidFill>
          <a:latin typeface="+mn-lt"/>
          <a:ea typeface="+mn-ea"/>
          <a:cs typeface="+mn-cs"/>
        </a:defRPr>
      </a:lvl3pPr>
      <a:lvl4pPr marL="1007966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134" kern="1200">
          <a:solidFill>
            <a:schemeClr val="tx1"/>
          </a:solidFill>
          <a:latin typeface="+mn-lt"/>
          <a:ea typeface="+mn-ea"/>
          <a:cs typeface="+mn-cs"/>
        </a:defRPr>
      </a:lvl4pPr>
      <a:lvl5pPr marL="1295956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134" kern="1200">
          <a:solidFill>
            <a:schemeClr val="tx1"/>
          </a:solidFill>
          <a:latin typeface="+mn-lt"/>
          <a:ea typeface="+mn-ea"/>
          <a:cs typeface="+mn-cs"/>
        </a:defRPr>
      </a:lvl5pPr>
      <a:lvl6pPr marL="1583947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134" kern="1200">
          <a:solidFill>
            <a:schemeClr val="tx1"/>
          </a:solidFill>
          <a:latin typeface="+mn-lt"/>
          <a:ea typeface="+mn-ea"/>
          <a:cs typeface="+mn-cs"/>
        </a:defRPr>
      </a:lvl6pPr>
      <a:lvl7pPr marL="1871937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134" kern="1200">
          <a:solidFill>
            <a:schemeClr val="tx1"/>
          </a:solidFill>
          <a:latin typeface="+mn-lt"/>
          <a:ea typeface="+mn-ea"/>
          <a:cs typeface="+mn-cs"/>
        </a:defRPr>
      </a:lvl7pPr>
      <a:lvl8pPr marL="2159927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134" kern="1200">
          <a:solidFill>
            <a:schemeClr val="tx1"/>
          </a:solidFill>
          <a:latin typeface="+mn-lt"/>
          <a:ea typeface="+mn-ea"/>
          <a:cs typeface="+mn-cs"/>
        </a:defRPr>
      </a:lvl8pPr>
      <a:lvl9pPr marL="2447917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13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1pPr>
      <a:lvl2pPr marL="287990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2pPr>
      <a:lvl3pPr marL="575981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3pPr>
      <a:lvl4pPr marL="863971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4pPr>
      <a:lvl5pPr marL="1151961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5pPr>
      <a:lvl6pPr marL="1439951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6pPr>
      <a:lvl7pPr marL="1727942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7pPr>
      <a:lvl8pPr marL="2015932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8pPr>
      <a:lvl9pPr marL="2303922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BDB383CB-24F6-6208-D356-8E80B3D4B709}"/>
              </a:ext>
            </a:extLst>
          </p:cNvPr>
          <p:cNvSpPr txBox="1"/>
          <p:nvPr/>
        </p:nvSpPr>
        <p:spPr>
          <a:xfrm>
            <a:off x="871671" y="1256233"/>
            <a:ext cx="176324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solidFill>
                  <a:srgbClr val="00308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 request, ward  play station</a:t>
            </a:r>
          </a:p>
          <a:p>
            <a:endParaRPr lang="en-GB" sz="1100" dirty="0">
              <a:solidFill>
                <a:srgbClr val="00308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100" dirty="0">
                <a:solidFill>
                  <a:srgbClr val="00308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Patient mum asked to be regularly contacted, for updates  on his care</a:t>
            </a:r>
          </a:p>
          <a:p>
            <a:r>
              <a:rPr lang="en-GB" sz="1100" dirty="0">
                <a:solidFill>
                  <a:srgbClr val="00308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Shop to be open more often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3B58343-86C5-ACAB-197B-326EBFA4D0E5}"/>
              </a:ext>
            </a:extLst>
          </p:cNvPr>
          <p:cNvSpPr txBox="1"/>
          <p:nvPr/>
        </p:nvSpPr>
        <p:spPr>
          <a:xfrm>
            <a:off x="3409771" y="1331004"/>
            <a:ext cx="1538243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latin typeface="Arial" panose="020B0604020202020204" pitchFamily="34" charset="0"/>
                <a:cs typeface="Arial" panose="020B0604020202020204" pitchFamily="34" charset="0"/>
              </a:rPr>
              <a:t>Purchased Play station for ward</a:t>
            </a:r>
          </a:p>
          <a:p>
            <a:endParaRPr lang="en-GB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100" dirty="0">
                <a:latin typeface="Arial" panose="020B0604020202020204" pitchFamily="34" charset="0"/>
                <a:cs typeface="Arial" panose="020B0604020202020204" pitchFamily="34" charset="0"/>
              </a:rPr>
              <a:t>One staff member will contact patients mum once per month</a:t>
            </a:r>
          </a:p>
          <a:p>
            <a:endParaRPr lang="en-GB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100" dirty="0">
                <a:latin typeface="Arial" panose="020B0604020202020204" pitchFamily="34" charset="0"/>
                <a:cs typeface="Arial" panose="020B0604020202020204" pitchFamily="34" charset="0"/>
              </a:rPr>
              <a:t>Shop opens     everyday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78D42CA-BD0D-9392-321D-10CB8652E44F}"/>
              </a:ext>
            </a:extLst>
          </p:cNvPr>
          <p:cNvSpPr txBox="1"/>
          <p:nvPr/>
        </p:nvSpPr>
        <p:spPr>
          <a:xfrm>
            <a:off x="350379" y="111096"/>
            <a:ext cx="4597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May                                           June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E7E5971-3464-B75E-BFCB-D0EDC58B3957}"/>
              </a:ext>
            </a:extLst>
          </p:cNvPr>
          <p:cNvSpPr txBox="1"/>
          <p:nvPr/>
        </p:nvSpPr>
        <p:spPr>
          <a:xfrm>
            <a:off x="1273323" y="3725966"/>
            <a:ext cx="22475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Derwent ward</a:t>
            </a:r>
          </a:p>
          <a:p>
            <a:r>
              <a:rPr lang="en-GB" dirty="0"/>
              <a:t>11.06.24</a:t>
            </a:r>
          </a:p>
        </p:txBody>
      </p:sp>
    </p:spTree>
    <p:extLst>
      <p:ext uri="{BB962C8B-B14F-4D97-AF65-F5344CB8AC3E}">
        <p14:creationId xmlns:p14="http://schemas.microsoft.com/office/powerpoint/2010/main" val="20327764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E57306671928F44AB3EE15FEE956F8E" ma:contentTypeVersion="8" ma:contentTypeDescription="Create a new document." ma:contentTypeScope="" ma:versionID="c0c79f67b61d6be6826a9ae046f35a40">
  <xsd:schema xmlns:xsd="http://www.w3.org/2001/XMLSchema" xmlns:xs="http://www.w3.org/2001/XMLSchema" xmlns:p="http://schemas.microsoft.com/office/2006/metadata/properties" xmlns:ns3="32e54fc5-74a1-485d-904d-762168e4ba80" xmlns:ns4="d2e3d579-e63a-4e1a-92d3-d20d22b0ec6f" targetNamespace="http://schemas.microsoft.com/office/2006/metadata/properties" ma:root="true" ma:fieldsID="ceeea6f321f9db1276f2ec83e1c7b7bc" ns3:_="" ns4:_="">
    <xsd:import namespace="32e54fc5-74a1-485d-904d-762168e4ba80"/>
    <xsd:import namespace="d2e3d579-e63a-4e1a-92d3-d20d22b0ec6f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_activity" minOccurs="0"/>
                <xsd:element ref="ns3:MediaServiceObjectDetectorVersion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2e54fc5-74a1-485d-904d-762168e4ba8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_activity" ma:index="10" nillable="true" ma:displayName="_activity" ma:hidden="true" ma:internalName="_activity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2e3d579-e63a-4e1a-92d3-d20d22b0ec6f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32e54fc5-74a1-485d-904d-762168e4ba80" xsi:nil="true"/>
  </documentManagement>
</p:properties>
</file>

<file path=customXml/itemProps1.xml><?xml version="1.0" encoding="utf-8"?>
<ds:datastoreItem xmlns:ds="http://schemas.openxmlformats.org/officeDocument/2006/customXml" ds:itemID="{CEF32D98-92F1-49C3-89A3-230B271D552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2e54fc5-74a1-485d-904d-762168e4ba80"/>
    <ds:schemaRef ds:uri="d2e3d579-e63a-4e1a-92d3-d20d22b0ec6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238905B-5C73-4A24-8A23-9818E6DA8A6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FB0C885-BBC6-4D9D-BD20-CFC236954698}">
  <ds:schemaRefs>
    <ds:schemaRef ds:uri="http://schemas.microsoft.com/office/2006/documentManagement/types"/>
    <ds:schemaRef ds:uri="http://purl.org/dc/dcmitype/"/>
    <ds:schemaRef ds:uri="http://purl.org/dc/terms/"/>
    <ds:schemaRef ds:uri="http://www.w3.org/XML/1998/namespace"/>
    <ds:schemaRef ds:uri="http://schemas.microsoft.com/office/infopath/2007/PartnerControls"/>
    <ds:schemaRef ds:uri="d2e3d579-e63a-4e1a-92d3-d20d22b0ec6f"/>
    <ds:schemaRef ds:uri="http://purl.org/dc/elements/1.1/"/>
    <ds:schemaRef ds:uri="http://schemas.openxmlformats.org/package/2006/metadata/core-properties"/>
    <ds:schemaRef ds:uri="32e54fc5-74a1-485d-904d-762168e4ba80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455</TotalTime>
  <Words>48</Words>
  <Application>Microsoft Office PowerPoint</Application>
  <PresentationFormat>Custom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ANASTASI, Philip (HUMBER TEACHING NHS FOUNDATION TRUST)</dc:creator>
  <cp:lastModifiedBy>FLYNN, Yvonne (HUMBER TEACHING NHS FOUNDATION TRUST)</cp:lastModifiedBy>
  <cp:revision>11</cp:revision>
  <dcterms:created xsi:type="dcterms:W3CDTF">2023-11-09T15:36:14Z</dcterms:created>
  <dcterms:modified xsi:type="dcterms:W3CDTF">2024-06-12T08:45:45Z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0x010100DE57306671928F44AB3EE15FEE956F8E</vt:lpwstr>
  </property>
</Properties>
</file>